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70" r:id="rId6"/>
    <p:sldId id="262" r:id="rId7"/>
    <p:sldId id="261" r:id="rId8"/>
    <p:sldId id="263" r:id="rId9"/>
    <p:sldId id="264" r:id="rId10"/>
    <p:sldId id="268" r:id="rId11"/>
    <p:sldId id="265" r:id="rId12"/>
    <p:sldId id="266" r:id="rId13"/>
    <p:sldId id="277" r:id="rId14"/>
    <p:sldId id="267" r:id="rId15"/>
    <p:sldId id="269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等线" panose="02010600030101010101" pitchFamily="2" charset="-122"/>
      <p:regular r:id="rId24"/>
      <p:bold r:id="rId25"/>
    </p:embeddedFont>
    <p:embeddedFont>
      <p:font typeface="思源黑体 CN Medium" panose="020B0600000000000000" pitchFamily="34" charset="-122"/>
      <p:regular r:id="rId26"/>
    </p:embeddedFont>
    <p:embeddedFont>
      <p:font typeface="思源黑体 CN Normal" panose="020B0400000000000000" pitchFamily="34" charset="-122"/>
      <p:regular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Helvetica" panose="020B0604020202020204" pitchFamily="3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S5I/XsnpCYYfzkaaeGUMHg==" hashData="xwXAB11E6j+UqW766p04eZYeS1F+6/Mg4PcyUTLUIt04z2V1pbHLCnl50MJVsjOJk04p5PIHBgXfPALJDNOO0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21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43" autoAdjust="0"/>
  </p:normalViewPr>
  <p:slideViewPr>
    <p:cSldViewPr snapToGrid="0">
      <p:cViewPr varScale="1">
        <p:scale>
          <a:sx n="171" d="100"/>
          <a:sy n="171" d="100"/>
        </p:scale>
        <p:origin x="155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075BA-5D14-4FE5-B0CE-0408D9317762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91999-2024-4827-9364-0293C9C480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62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软件测试可分为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alpha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测试、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beta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测试和联合测试。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alpha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测试仅仅只有开发人员测试，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beta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测试只有用户测试，联合测试是开发人员和用户一起测试。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1999-2024-4827-9364-0293C9C4806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55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10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83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C36D00-EB65-D372-28EE-C1CD7ED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673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C75327B-6780-00F4-D93F-1249E69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720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4EA0E3B-E87D-6B82-E3C9-77435CF1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431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0A3455-1B99-EB33-253F-AEA8FAF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478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50743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F386F-F68E-0672-FB2C-77D09A2EBF86}"/>
              </a:ext>
            </a:extLst>
          </p:cNvPr>
          <p:cNvSpPr txBox="1">
            <a:spLocks/>
          </p:cNvSpPr>
          <p:nvPr/>
        </p:nvSpPr>
        <p:spPr>
          <a:xfrm>
            <a:off x="2311179" y="3008195"/>
            <a:ext cx="7569641" cy="8416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en-US" altLang="zh-CN" sz="6000" b="1" dirty="0"/>
              <a:t>go module</a:t>
            </a:r>
            <a:r>
              <a:rPr lang="zh-CN" altLang="en-US" sz="6000" b="1" dirty="0"/>
              <a:t>依赖管理</a:t>
            </a:r>
          </a:p>
        </p:txBody>
      </p:sp>
    </p:spTree>
    <p:extLst>
      <p:ext uri="{BB962C8B-B14F-4D97-AF65-F5344CB8AC3E}">
        <p14:creationId xmlns:p14="http://schemas.microsoft.com/office/powerpoint/2010/main" val="234453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018CE-A9D6-3B06-7133-675111B2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GOSUMDB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2A6211-91A1-2608-9144-7773CE9F8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74490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sum.golang.org</a:t>
            </a:r>
            <a:r>
              <a:rPr lang="zh-CN" altLang="en-US" dirty="0"/>
              <a:t>（由谷歌运行）提供了一个</a:t>
            </a:r>
            <a:r>
              <a:rPr lang="en-US" altLang="zh-CN" dirty="0"/>
              <a:t>checksum database</a:t>
            </a:r>
            <a:r>
              <a:rPr lang="zh-CN" altLang="en-US" dirty="0"/>
              <a:t>，用来存储源代码的哈希值，以防止</a:t>
            </a:r>
            <a:r>
              <a:rPr lang="en-US" altLang="zh-CN" dirty="0"/>
              <a:t>go get</a:t>
            </a:r>
            <a:r>
              <a:rPr lang="zh-CN" altLang="en-US" dirty="0"/>
              <a:t>从任何源头（包括代理）拉取了被篡改的源码。</a:t>
            </a:r>
            <a:endParaRPr lang="en-US" altLang="zh-CN" dirty="0"/>
          </a:p>
          <a:p>
            <a:r>
              <a:rPr lang="zh-CN" altLang="en-US" dirty="0"/>
              <a:t>第一次用</a:t>
            </a:r>
            <a:r>
              <a:rPr lang="en-US" altLang="zh-CN" dirty="0"/>
              <a:t>go get</a:t>
            </a:r>
            <a:r>
              <a:rPr lang="zh-CN" altLang="en-US" dirty="0"/>
              <a:t>下载某个模块时会计算其哈希值，与</a:t>
            </a:r>
            <a:r>
              <a:rPr lang="en-US" altLang="zh-CN" dirty="0"/>
              <a:t>checksum database</a:t>
            </a:r>
            <a:r>
              <a:rPr lang="zh-CN" altLang="en-US" dirty="0"/>
              <a:t>里的值进行对比，如果一致则把模块存入本地缓存目录，并将哈希值写入</a:t>
            </a:r>
            <a:r>
              <a:rPr lang="en-US" altLang="zh-CN" dirty="0" err="1"/>
              <a:t>go.sum</a:t>
            </a:r>
            <a:r>
              <a:rPr lang="zh-CN" altLang="en-US" dirty="0"/>
              <a:t>文件。后续使用该模型时通过</a:t>
            </a:r>
            <a:r>
              <a:rPr lang="en-US" altLang="zh-CN" dirty="0" err="1"/>
              <a:t>go.sum</a:t>
            </a:r>
            <a:r>
              <a:rPr lang="zh-CN" altLang="en-US" dirty="0"/>
              <a:t>文件来校验该模块自下载以来未曾被修改过。</a:t>
            </a:r>
            <a:endParaRPr lang="en-US" altLang="zh-CN" dirty="0"/>
          </a:p>
          <a:p>
            <a:r>
              <a:rPr lang="zh-CN" altLang="en-US" dirty="0"/>
              <a:t>设置 </a:t>
            </a:r>
            <a:r>
              <a:rPr lang="en-US" altLang="zh-CN" dirty="0"/>
              <a:t>GOSUMDB=off</a:t>
            </a:r>
            <a:r>
              <a:rPr lang="zh-CN" altLang="en-US" dirty="0"/>
              <a:t>或者</a:t>
            </a:r>
            <a:r>
              <a:rPr lang="en-US" altLang="zh-CN" dirty="0"/>
              <a:t>go get</a:t>
            </a:r>
            <a:r>
              <a:rPr lang="zh-CN" altLang="en-US" dirty="0"/>
              <a:t>时使用</a:t>
            </a:r>
            <a:r>
              <a:rPr lang="en-US" altLang="zh-CN" dirty="0"/>
              <a:t>-insecure</a:t>
            </a:r>
            <a:r>
              <a:rPr lang="zh-CN" altLang="en-US" dirty="0"/>
              <a:t>标志，表示不需要验证合法性。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03C256-6D09-A378-75CC-6E5A75ECB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3943242"/>
            <a:ext cx="5425439" cy="235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1683F-E9D0-E356-9767-4EC45A9C6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61251"/>
            <a:ext cx="9144000" cy="797969"/>
          </a:xfrm>
        </p:spPr>
        <p:txBody>
          <a:bodyPr>
            <a:normAutofit/>
          </a:bodyPr>
          <a:lstStyle/>
          <a:p>
            <a:r>
              <a:rPr lang="zh-CN" altLang="en-US" dirty="0"/>
              <a:t>使用私有</a:t>
            </a:r>
            <a:r>
              <a:rPr lang="en-US" altLang="zh-CN" dirty="0"/>
              <a:t>go module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49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C9B76-7B1B-CFD3-5EC8-B530E3E2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gitlab</a:t>
            </a:r>
            <a:r>
              <a:rPr lang="zh-CN" altLang="en-US" dirty="0"/>
              <a:t>搭建私有代码仓库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297E02-B8D5-30B7-A2C1-918D2E790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0834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在实际工作中，</a:t>
            </a:r>
            <a:r>
              <a:rPr lang="en-US" altLang="zh-CN" dirty="0"/>
              <a:t>go module</a:t>
            </a:r>
            <a:r>
              <a:rPr lang="zh-CN" altLang="en-US" dirty="0"/>
              <a:t>通常用来封装接口</a:t>
            </a:r>
            <a:r>
              <a:rPr lang="en-US" altLang="zh-CN" dirty="0"/>
              <a:t>API</a:t>
            </a:r>
            <a:r>
              <a:rPr lang="zh-CN" altLang="en-US" dirty="0"/>
              <a:t>，接口仅供公司内部调用，所以</a:t>
            </a:r>
            <a:r>
              <a:rPr lang="en-US" altLang="zh-CN" dirty="0"/>
              <a:t>go module</a:t>
            </a:r>
            <a:r>
              <a:rPr lang="zh-CN" altLang="en-US" dirty="0"/>
              <a:t>不能发布到公网</a:t>
            </a:r>
            <a:endParaRPr lang="en-US" altLang="zh-CN" dirty="0"/>
          </a:p>
          <a:p>
            <a:r>
              <a:rPr lang="en-US" altLang="zh-CN" dirty="0"/>
              <a:t>ubuntu</a:t>
            </a:r>
            <a:r>
              <a:rPr lang="zh-CN" altLang="en-US" dirty="0"/>
              <a:t>上安装</a:t>
            </a:r>
            <a:r>
              <a:rPr lang="en-US" altLang="zh-CN" dirty="0" err="1"/>
              <a:t>gitlab</a:t>
            </a:r>
            <a:endParaRPr lang="en-US" altLang="zh-CN" dirty="0"/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update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-y curl </a:t>
            </a:r>
            <a:r>
              <a:rPr lang="en-US" altLang="zh-CN" dirty="0" err="1"/>
              <a:t>openssh</a:t>
            </a:r>
            <a:r>
              <a:rPr lang="en-US" altLang="zh-CN" dirty="0"/>
              <a:t>-server ca-certificates </a:t>
            </a:r>
            <a:r>
              <a:rPr lang="en-US" altLang="zh-CN" dirty="0" err="1"/>
              <a:t>tzdata</a:t>
            </a:r>
            <a:r>
              <a:rPr lang="en-US" altLang="zh-CN" dirty="0"/>
              <a:t> </a:t>
            </a:r>
            <a:r>
              <a:rPr lang="en-US" altLang="zh-CN" dirty="0" err="1"/>
              <a:t>perl</a:t>
            </a:r>
            <a:endParaRPr lang="en-US" altLang="zh-CN" dirty="0"/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-y postfix</a:t>
            </a:r>
          </a:p>
          <a:p>
            <a:pPr lvl="1"/>
            <a:r>
              <a:rPr lang="en-US" altLang="zh-CN" dirty="0"/>
              <a:t>curl https://packages.gitlab.com/install/repositories/gitlab/gitlab-ee/script.deb.sh | </a:t>
            </a:r>
            <a:r>
              <a:rPr lang="en-US" altLang="zh-CN" dirty="0" err="1"/>
              <a:t>sudo</a:t>
            </a:r>
            <a:r>
              <a:rPr lang="en-US" altLang="zh-CN" dirty="0"/>
              <a:t> bash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err="1"/>
              <a:t>gitlab-ee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gitlab</a:t>
            </a:r>
            <a:r>
              <a:rPr lang="en-US" altLang="zh-CN" dirty="0"/>
              <a:t>/</a:t>
            </a:r>
            <a:r>
              <a:rPr lang="en-US" altLang="zh-CN" dirty="0" err="1"/>
              <a:t>gitlab.rb</a:t>
            </a:r>
            <a:r>
              <a:rPr lang="zh-CN" altLang="en-US" dirty="0"/>
              <a:t>文件中添加一行：</a:t>
            </a:r>
            <a:r>
              <a:rPr lang="en-US" altLang="zh-CN" dirty="0"/>
              <a:t> </a:t>
            </a:r>
            <a:r>
              <a:rPr lang="en-US" altLang="zh-CN" dirty="0" err="1"/>
              <a:t>external_url</a:t>
            </a:r>
            <a:r>
              <a:rPr lang="en-US" altLang="zh-CN" dirty="0"/>
              <a:t> 'http://gitlab.dqq.com'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gitlab-ctl</a:t>
            </a:r>
            <a:r>
              <a:rPr lang="en-US" altLang="zh-CN" dirty="0"/>
              <a:t> reconfigure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gitlab-ctl</a:t>
            </a:r>
            <a:r>
              <a:rPr lang="en-US" altLang="zh-CN" dirty="0"/>
              <a:t> restart</a:t>
            </a:r>
          </a:p>
          <a:p>
            <a:pPr lvl="1"/>
            <a:r>
              <a:rPr lang="zh-CN" altLang="en-US" dirty="0"/>
              <a:t>浏览器访问 </a:t>
            </a:r>
            <a:r>
              <a:rPr lang="en-US" altLang="zh-CN" dirty="0"/>
              <a:t>http://gitlab.dqq.com</a:t>
            </a:r>
            <a:r>
              <a:rPr lang="zh-CN" altLang="en-US" dirty="0"/>
              <a:t>。第一次用</a:t>
            </a:r>
            <a:r>
              <a:rPr lang="en-US" altLang="zh-CN" dirty="0"/>
              <a:t>root</a:t>
            </a:r>
            <a:r>
              <a:rPr lang="zh-CN" altLang="en-US" dirty="0"/>
              <a:t>账号登录，密码在文件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gitlab</a:t>
            </a:r>
            <a:r>
              <a:rPr lang="en-US" altLang="zh-CN" dirty="0"/>
              <a:t>/</a:t>
            </a:r>
            <a:r>
              <a:rPr lang="en-US" altLang="zh-CN" dirty="0" err="1"/>
              <a:t>initial_root_password</a:t>
            </a:r>
            <a:r>
              <a:rPr lang="zh-CN" altLang="en-US" dirty="0"/>
              <a:t>里，该文件</a:t>
            </a:r>
            <a:r>
              <a:rPr lang="en-US" altLang="zh-CN" dirty="0"/>
              <a:t>24</a:t>
            </a:r>
            <a:r>
              <a:rPr lang="zh-CN" altLang="en-US" dirty="0"/>
              <a:t>小时后会被删除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836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359C0-C00D-E71E-D263-11DDC192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开发私有模块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2E1240F-1A81-EB12-CECC-0FE9F0C5E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812132" cy="435133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09F240-A9BC-D95E-E347-7F35E17EDA5A}"/>
              </a:ext>
            </a:extLst>
          </p:cNvPr>
          <p:cNvSpPr txBox="1"/>
          <p:nvPr/>
        </p:nvSpPr>
        <p:spPr>
          <a:xfrm>
            <a:off x="6096000" y="1690688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 get gitlab.dqq.com/pub-sdk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仅供模块内部使用的变量、结构体和函数放到</a:t>
            </a:r>
            <a:r>
              <a:rPr lang="en-US" altLang="zh-CN" dirty="0"/>
              <a:t>internal</a:t>
            </a:r>
            <a:r>
              <a:rPr lang="zh-CN" altLang="en-US" dirty="0"/>
              <a:t>包下。</a:t>
            </a:r>
            <a:r>
              <a:rPr lang="en-US" altLang="zh-CN" dirty="0">
                <a:solidFill>
                  <a:srgbClr val="F76212"/>
                </a:solidFill>
              </a:rPr>
              <a:t>internal</a:t>
            </a:r>
            <a:r>
              <a:rPr lang="zh-CN" altLang="en-US" dirty="0">
                <a:solidFill>
                  <a:srgbClr val="F76212"/>
                </a:solidFill>
              </a:rPr>
              <a:t>父亲的后代可以访问</a:t>
            </a:r>
            <a:r>
              <a:rPr lang="en-US" altLang="zh-CN" dirty="0">
                <a:solidFill>
                  <a:srgbClr val="F76212"/>
                </a:solidFill>
              </a:rPr>
              <a:t>internal</a:t>
            </a:r>
            <a:r>
              <a:rPr lang="zh-CN" altLang="en-US" dirty="0">
                <a:solidFill>
                  <a:srgbClr val="F76212"/>
                </a:solidFill>
              </a:rPr>
              <a:t>内部的所有</a:t>
            </a:r>
            <a:r>
              <a:rPr lang="en-US" altLang="zh-CN" dirty="0">
                <a:solidFill>
                  <a:srgbClr val="F76212"/>
                </a:solidFill>
              </a:rPr>
              <a:t>(Exported)</a:t>
            </a:r>
            <a:r>
              <a:rPr lang="zh-CN" altLang="en-US" dirty="0">
                <a:solidFill>
                  <a:srgbClr val="F76212"/>
                </a:solidFill>
              </a:rPr>
              <a:t>内容</a:t>
            </a:r>
            <a:endParaRPr lang="en-US" altLang="zh-CN" dirty="0">
              <a:solidFill>
                <a:srgbClr val="F7621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左图，</a:t>
            </a:r>
            <a:r>
              <a:rPr lang="en-US" altLang="zh-CN" dirty="0"/>
              <a:t>web</a:t>
            </a:r>
            <a:r>
              <a:rPr lang="zh-CN" altLang="en-US" dirty="0"/>
              <a:t>目录下的内容是供模块使用方调用的，一般对外提供的所有函数都要写单元测试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main.go</a:t>
            </a:r>
            <a:r>
              <a:rPr lang="zh-CN" altLang="en-US" dirty="0"/>
              <a:t>可有可无，主要用于生成可执行文件</a:t>
            </a:r>
            <a:endParaRPr lang="en-US" altLang="zh-CN" dirty="0"/>
          </a:p>
          <a:p>
            <a:r>
              <a:rPr lang="en-US" altLang="zh-CN" dirty="0"/>
              <a:t>go install gitlab.dqq.com/pub-</a:t>
            </a:r>
            <a:r>
              <a:rPr lang="en-US" altLang="zh-CN" dirty="0" err="1"/>
              <a:t>sdk</a:t>
            </a:r>
            <a:r>
              <a:rPr lang="en-US" altLang="zh-CN" dirty="0"/>
              <a:t> (</a:t>
            </a:r>
            <a:r>
              <a:rPr lang="zh-CN" altLang="en-US" dirty="0"/>
              <a:t>需先执行</a:t>
            </a:r>
            <a:r>
              <a:rPr lang="en-US" altLang="zh-CN" dirty="0"/>
              <a:t>go get)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07D7D3-D685-590F-7447-08DBC52E1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61" y="3999170"/>
            <a:ext cx="3774728" cy="22498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C25B52-8F95-72C4-34EA-25D7F4F30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3215"/>
            <a:ext cx="4808993" cy="14873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CD9676-1406-1842-22E3-877EF889C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06037"/>
            <a:ext cx="4814994" cy="8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5DD66-BE00-6B3C-6FC4-D91BDADE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GOPROXY=direct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B884C9-F21B-0315-254B-07A7615C8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1100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GOPROXY</a:t>
            </a:r>
            <a:r>
              <a:rPr lang="zh-CN" altLang="en-US" dirty="0"/>
              <a:t>可以配置多个。用逗号分隔表示当第一个</a:t>
            </a:r>
            <a:r>
              <a:rPr lang="en-US" altLang="zh-CN" dirty="0"/>
              <a:t>proxy</a:t>
            </a:r>
            <a:r>
              <a:rPr lang="zh-CN" altLang="en-US" dirty="0"/>
              <a:t>返回</a:t>
            </a:r>
            <a:r>
              <a:rPr lang="en-US" altLang="zh-CN" dirty="0"/>
              <a:t>401</a:t>
            </a:r>
            <a:r>
              <a:rPr lang="zh-CN" altLang="en-US" dirty="0"/>
              <a:t>或</a:t>
            </a:r>
            <a:r>
              <a:rPr lang="en-US" altLang="zh-CN" dirty="0"/>
              <a:t>404</a:t>
            </a:r>
            <a:r>
              <a:rPr lang="zh-CN" altLang="en-US" dirty="0"/>
              <a:t>时会访问第二个</a:t>
            </a:r>
            <a:r>
              <a:rPr lang="en-US" altLang="zh-CN" dirty="0"/>
              <a:t>proxy</a:t>
            </a:r>
            <a:r>
              <a:rPr lang="zh-CN" altLang="en-US" dirty="0"/>
              <a:t>，用竖线分隔表示当第一个</a:t>
            </a:r>
            <a:r>
              <a:rPr lang="en-US" altLang="zh-CN" dirty="0"/>
              <a:t>proxy</a:t>
            </a:r>
            <a:r>
              <a:rPr lang="zh-CN" altLang="en-US" dirty="0"/>
              <a:t>发生任何错误时</a:t>
            </a:r>
            <a:r>
              <a:rPr lang="en-US" altLang="zh-CN" dirty="0"/>
              <a:t>(</a:t>
            </a:r>
            <a:r>
              <a:rPr lang="zh-CN" altLang="en-US" dirty="0"/>
              <a:t>如超时</a:t>
            </a:r>
            <a:r>
              <a:rPr lang="en-US" altLang="zh-CN" dirty="0"/>
              <a:t>)</a:t>
            </a:r>
            <a:r>
              <a:rPr lang="zh-CN" altLang="en-US" dirty="0"/>
              <a:t>都会访问第二个</a:t>
            </a:r>
            <a:r>
              <a:rPr lang="en-US" altLang="zh-CN" dirty="0"/>
              <a:t>proxy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GOPROXY</a:t>
            </a:r>
            <a:r>
              <a:rPr lang="zh-CN" altLang="en-US" dirty="0"/>
              <a:t>的默认值为：</a:t>
            </a:r>
            <a:r>
              <a:rPr lang="en-US" altLang="zh-CN" dirty="0"/>
              <a:t>https://proxy.golang.org,direct</a:t>
            </a:r>
            <a:r>
              <a:rPr lang="zh-CN" altLang="en-US" dirty="0"/>
              <a:t>。</a:t>
            </a:r>
            <a:r>
              <a:rPr lang="en-US" altLang="zh-CN" dirty="0"/>
              <a:t>direct</a:t>
            </a:r>
            <a:r>
              <a:rPr lang="zh-CN" altLang="en-US" dirty="0"/>
              <a:t>表示不走代理，直接从源码库下载（先发送</a:t>
            </a:r>
            <a:r>
              <a:rPr lang="en-US" altLang="zh-CN" dirty="0"/>
              <a:t>go-get=1</a:t>
            </a:r>
            <a:r>
              <a:rPr lang="zh-CN" altLang="en-US" dirty="0"/>
              <a:t>请求）</a:t>
            </a:r>
            <a:endParaRPr lang="en-US" altLang="zh-CN" dirty="0"/>
          </a:p>
          <a:p>
            <a:r>
              <a:rPr lang="zh-CN" altLang="en-US" dirty="0"/>
              <a:t>所有代理都不会访问私有仓库，所以</a:t>
            </a:r>
            <a:r>
              <a:rPr lang="en-US" altLang="zh-CN" dirty="0"/>
              <a:t>go get</a:t>
            </a:r>
            <a:r>
              <a:rPr lang="zh-CN" altLang="en-US" dirty="0"/>
              <a:t>私有模块时会命中</a:t>
            </a:r>
            <a:r>
              <a:rPr lang="en-US" altLang="zh-CN" dirty="0"/>
              <a:t>direct</a:t>
            </a:r>
            <a:r>
              <a:rPr lang="zh-CN" altLang="en-US" dirty="0"/>
              <a:t>。为避免下载私有模块时去访问代理，可以把私有模块的前缀赋给</a:t>
            </a:r>
            <a:r>
              <a:rPr lang="en-US" altLang="zh-CN" dirty="0"/>
              <a:t>GONOPROXY</a:t>
            </a:r>
            <a:r>
              <a:rPr lang="zh-CN" altLang="en-US" dirty="0"/>
              <a:t>，如</a:t>
            </a:r>
            <a:r>
              <a:rPr lang="en-US" altLang="zh-CN" dirty="0"/>
              <a:t>GONOPROXY = gitlab.mycorp.com</a:t>
            </a:r>
          </a:p>
          <a:p>
            <a:r>
              <a:rPr lang="en-US" altLang="zh-CN" dirty="0"/>
              <a:t>git clone</a:t>
            </a:r>
            <a:r>
              <a:rPr lang="zh-CN" altLang="en-US" dirty="0"/>
              <a:t>私有仓库时通常需要走</a:t>
            </a:r>
            <a:r>
              <a:rPr lang="en-US" altLang="zh-CN" dirty="0" err="1"/>
              <a:t>ssh</a:t>
            </a:r>
            <a:r>
              <a:rPr lang="zh-CN" altLang="en-US" dirty="0"/>
              <a:t>以解决权限问题</a:t>
            </a:r>
            <a:endParaRPr lang="en-US" altLang="zh-CN" dirty="0"/>
          </a:p>
          <a:p>
            <a:r>
              <a:rPr lang="zh-CN" altLang="en-US" dirty="0"/>
              <a:t>私有模块不需要使用公共的</a:t>
            </a:r>
            <a:r>
              <a:rPr lang="en-US" altLang="zh-CN" dirty="0"/>
              <a:t>checksum</a:t>
            </a:r>
            <a:r>
              <a:rPr lang="zh-CN" altLang="en-US" dirty="0"/>
              <a:t>数据库。</a:t>
            </a:r>
            <a:r>
              <a:rPr lang="en-US" altLang="zh-CN" dirty="0"/>
              <a:t> GONOSUMDB=gitlab.mycorp.com</a:t>
            </a:r>
            <a:r>
              <a:rPr lang="zh-CN" altLang="en-US" dirty="0"/>
              <a:t>表示以</a:t>
            </a:r>
            <a:r>
              <a:rPr lang="en-US" altLang="zh-CN" dirty="0"/>
              <a:t>gitlab.mycorp.com</a:t>
            </a:r>
            <a:r>
              <a:rPr lang="zh-CN" altLang="en-US" dirty="0"/>
              <a:t>开头的模块不需要执行</a:t>
            </a:r>
            <a:r>
              <a:rPr lang="en-US" altLang="zh-CN" dirty="0"/>
              <a:t>checksum</a:t>
            </a:r>
          </a:p>
          <a:p>
            <a:r>
              <a:rPr lang="en-US" altLang="zh-CN" dirty="0"/>
              <a:t>GOPRIVATE</a:t>
            </a:r>
            <a:r>
              <a:rPr lang="zh-CN" altLang="en-US" dirty="0"/>
              <a:t>是</a:t>
            </a:r>
            <a:r>
              <a:rPr lang="en-US" altLang="zh-CN" dirty="0"/>
              <a:t>GONOPROXY </a:t>
            </a:r>
            <a:r>
              <a:rPr lang="zh-CN" altLang="en-US" dirty="0"/>
              <a:t>和</a:t>
            </a:r>
            <a:r>
              <a:rPr lang="en-US" altLang="zh-CN" dirty="0"/>
              <a:t>GONOSUMDB</a:t>
            </a:r>
            <a:r>
              <a:rPr lang="zh-CN" altLang="en-US" dirty="0"/>
              <a:t>的默认值，所以设置</a:t>
            </a:r>
            <a:r>
              <a:rPr lang="en-US" altLang="zh-CN" dirty="0"/>
              <a:t>GOPRIVATE</a:t>
            </a:r>
            <a:r>
              <a:rPr lang="zh-CN" altLang="en-US" dirty="0"/>
              <a:t>后就不需要再设置</a:t>
            </a:r>
            <a:r>
              <a:rPr lang="en-US" altLang="zh-CN" dirty="0"/>
              <a:t>GONOPROXY </a:t>
            </a:r>
            <a:r>
              <a:rPr lang="zh-CN" altLang="en-US" dirty="0"/>
              <a:t>和</a:t>
            </a:r>
            <a:r>
              <a:rPr lang="en-US" altLang="zh-CN" dirty="0"/>
              <a:t>GONOSUMDB</a:t>
            </a:r>
            <a:r>
              <a:rPr lang="zh-CN" altLang="en-US" dirty="0"/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682110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1FCB5-28F3-D587-84CE-196937D3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部署私有</a:t>
            </a:r>
            <a:r>
              <a:rPr lang="en-US" altLang="zh-CN" dirty="0"/>
              <a:t>GOPROXY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7818B7-8166-0032-3188-74E4005FA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goproxy.io</a:t>
            </a:r>
            <a:r>
              <a:rPr lang="zh-CN" altLang="en-US" dirty="0"/>
              <a:t>除了提供国内可用的</a:t>
            </a:r>
            <a:r>
              <a:rPr lang="en-US" altLang="zh-CN" dirty="0"/>
              <a:t>go module</a:t>
            </a:r>
            <a:r>
              <a:rPr lang="zh-CN" altLang="en-US" dirty="0"/>
              <a:t>代理之外，还提供了部署私有</a:t>
            </a:r>
            <a:r>
              <a:rPr lang="en-US" altLang="zh-CN" dirty="0"/>
              <a:t>go proxy</a:t>
            </a:r>
            <a:r>
              <a:rPr lang="zh-CN" altLang="en-US" dirty="0"/>
              <a:t>的解决方案</a:t>
            </a:r>
            <a:endParaRPr lang="en-US" altLang="zh-CN" dirty="0"/>
          </a:p>
          <a:p>
            <a:r>
              <a:rPr lang="zh-CN" altLang="en-US" dirty="0"/>
              <a:t>编译安装</a:t>
            </a:r>
            <a:endParaRPr lang="en-US" altLang="zh-CN" dirty="0"/>
          </a:p>
          <a:p>
            <a:pPr lvl="1"/>
            <a:r>
              <a:rPr lang="en-US" altLang="zh-CN" dirty="0"/>
              <a:t>git clone https://github.com/goproxyio/goproxy.git</a:t>
            </a:r>
          </a:p>
          <a:p>
            <a:pPr lvl="1"/>
            <a:r>
              <a:rPr lang="en-US" altLang="zh-CN" dirty="0"/>
              <a:t>cd </a:t>
            </a:r>
            <a:r>
              <a:rPr lang="en-US" altLang="zh-CN" dirty="0" err="1"/>
              <a:t>goproxy</a:t>
            </a:r>
            <a:endParaRPr lang="en-US" altLang="zh-CN" dirty="0"/>
          </a:p>
          <a:p>
            <a:pPr lvl="1"/>
            <a:r>
              <a:rPr lang="en-US" altLang="zh-CN" dirty="0"/>
              <a:t>make</a:t>
            </a:r>
          </a:p>
          <a:p>
            <a:r>
              <a:rPr lang="zh-CN" altLang="en-US" dirty="0"/>
              <a:t>启动</a:t>
            </a:r>
            <a:endParaRPr lang="en-US" altLang="zh-CN" dirty="0"/>
          </a:p>
          <a:p>
            <a:pPr lvl="1"/>
            <a:r>
              <a:rPr lang="en-US" altLang="zh-CN" dirty="0"/>
              <a:t>./bin/</a:t>
            </a:r>
            <a:r>
              <a:rPr lang="en-US" altLang="zh-CN" dirty="0" err="1"/>
              <a:t>goproxy</a:t>
            </a:r>
            <a:r>
              <a:rPr lang="en-US" altLang="zh-CN" dirty="0"/>
              <a:t> -listen=0.0.0.0:80 -</a:t>
            </a:r>
            <a:r>
              <a:rPr lang="en-US" altLang="zh-CN" dirty="0" err="1"/>
              <a:t>cacheDir</a:t>
            </a:r>
            <a:r>
              <a:rPr lang="en-US" altLang="zh-CN" dirty="0"/>
              <a:t>=$home/</a:t>
            </a:r>
            <a:r>
              <a:rPr lang="en-US" altLang="zh-CN" dirty="0" err="1"/>
              <a:t>go_module_cache</a:t>
            </a:r>
            <a:r>
              <a:rPr lang="en-US" altLang="zh-CN" dirty="0"/>
              <a:t> -proxy https://goproxy.io -exclude "gitlab.mycorp.com " </a:t>
            </a:r>
          </a:p>
          <a:p>
            <a:pPr lvl="1"/>
            <a:r>
              <a:rPr lang="en-US" altLang="zh-CN" dirty="0"/>
              <a:t>-</a:t>
            </a:r>
            <a:r>
              <a:rPr lang="en-US" altLang="zh-CN" dirty="0" err="1"/>
              <a:t>cacheDir</a:t>
            </a:r>
            <a:r>
              <a:rPr lang="zh-CN" altLang="en-US" dirty="0"/>
              <a:t>是代理使用的缓存目录，跟</a:t>
            </a:r>
            <a:r>
              <a:rPr lang="en-US" altLang="zh-CN" dirty="0"/>
              <a:t>GOMODCACHE</a:t>
            </a:r>
            <a:r>
              <a:rPr lang="zh-CN" altLang="en-US" dirty="0"/>
              <a:t>区分开。如果私有代理上找不到模块，则去访问公开代理，</a:t>
            </a:r>
            <a:r>
              <a:rPr lang="en-US" altLang="zh-CN" dirty="0"/>
              <a:t>-proxy</a:t>
            </a:r>
            <a:r>
              <a:rPr lang="zh-CN" altLang="en-US" dirty="0"/>
              <a:t>指定公开代理。</a:t>
            </a:r>
            <a:r>
              <a:rPr lang="en-US" altLang="zh-CN" dirty="0"/>
              <a:t> -exclude</a:t>
            </a:r>
            <a:r>
              <a:rPr lang="zh-CN" altLang="en-US" dirty="0"/>
              <a:t>指定哪些模块直接去代码仓库下载</a:t>
            </a:r>
            <a:endParaRPr lang="en-US" altLang="zh-CN" dirty="0"/>
          </a:p>
          <a:p>
            <a:pPr lvl="1"/>
            <a:r>
              <a:rPr lang="en-US" altLang="zh-CN" dirty="0"/>
              <a:t>GOPROXY=</a:t>
            </a:r>
            <a:r>
              <a:rPr lang="en-US" altLang="zh-CN" dirty="0" err="1"/>
              <a:t>myproxy.com,direct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27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22B2F-FEC5-44DE-7963-A6BE2DF985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模块版本控制</a:t>
            </a:r>
          </a:p>
        </p:txBody>
      </p:sp>
    </p:spTree>
    <p:extLst>
      <p:ext uri="{BB962C8B-B14F-4D97-AF65-F5344CB8AC3E}">
        <p14:creationId xmlns:p14="http://schemas.microsoft.com/office/powerpoint/2010/main" val="3957410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B86A1-5321-B150-1F7D-0DF7DFB0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语义化版本控制规范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D2E172-3DDD-A4CA-1789-3E51E923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版本格式：主版本号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次版本号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</a:t>
            </a:r>
            <a:r>
              <a:rPr lang="zh-CN" altLang="en-US" dirty="0"/>
              <a:t>补丁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号，版本号递增规则如下：</a:t>
            </a:r>
            <a:endParaRPr lang="en-US" altLang="zh-CN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lvl="1"/>
            <a:r>
              <a:rPr lang="zh-CN" altLang="en-US" dirty="0"/>
              <a:t>主要版本号在发布不兼容的公共接口更改后，例如模块里的某个包被删除，必须递增，必须将次要和补丁版本设置为零。</a:t>
            </a:r>
          </a:p>
          <a:p>
            <a:pPr lvl="1"/>
            <a:r>
              <a:rPr lang="zh-CN" altLang="en-US" dirty="0"/>
              <a:t>次要版本号在发布向后兼容的更改后，例如添加新函数后，必须递增且补丁版本设置为零。</a:t>
            </a:r>
          </a:p>
          <a:p>
            <a:pPr lvl="1"/>
            <a:r>
              <a:rPr lang="zh-CN" altLang="en-US" dirty="0"/>
              <a:t>补丁版本号在不修改到公共接口的情况下，例如 </a:t>
            </a:r>
            <a:r>
              <a:rPr lang="en-US" altLang="zh-CN" dirty="0"/>
              <a:t>Bug </a:t>
            </a:r>
            <a:r>
              <a:rPr lang="zh-CN" altLang="en-US" dirty="0"/>
              <a:t>修复或者做了一些优化，必须递增。</a:t>
            </a:r>
            <a:endParaRPr lang="en-US" altLang="zh-CN" dirty="0"/>
          </a:p>
          <a:p>
            <a:r>
              <a:rPr lang="zh-CN" altLang="en-US" dirty="0"/>
              <a:t>一个版本标示着软件的不可变快照。</a:t>
            </a:r>
            <a:endParaRPr lang="en-US" altLang="zh-CN" dirty="0"/>
          </a:p>
          <a:p>
            <a:r>
              <a:rPr lang="zh-CN" altLang="en-US" dirty="0"/>
              <a:t>补丁号后面可以跟</a:t>
            </a:r>
            <a:r>
              <a:rPr lang="en-US" altLang="zh-CN" dirty="0"/>
              <a:t>-pre</a:t>
            </a:r>
            <a:r>
              <a:rPr lang="zh-CN" altLang="en-US" dirty="0"/>
              <a:t>、</a:t>
            </a:r>
            <a:r>
              <a:rPr lang="en-US" altLang="zh-CN" dirty="0"/>
              <a:t>+build</a:t>
            </a:r>
            <a:r>
              <a:rPr lang="zh-CN" altLang="en-US" dirty="0"/>
              <a:t>、</a:t>
            </a:r>
            <a:r>
              <a:rPr lang="en-US" altLang="zh-CN" dirty="0"/>
              <a:t>-</a:t>
            </a:r>
            <a:r>
              <a:rPr lang="en-US" altLang="zh-CN" dirty="0" err="1"/>
              <a:t>pre+build</a:t>
            </a:r>
            <a:r>
              <a:rPr lang="zh-CN" altLang="en-US" dirty="0"/>
              <a:t>等表示预发版或构建元数据。</a:t>
            </a:r>
            <a:endParaRPr lang="en-US" altLang="zh-CN" dirty="0"/>
          </a:p>
          <a:p>
            <a:r>
              <a:rPr lang="zh-CN" altLang="en-US" dirty="0"/>
              <a:t>主版本为</a:t>
            </a:r>
            <a:r>
              <a:rPr lang="en-US" altLang="zh-CN" dirty="0"/>
              <a:t>0</a:t>
            </a:r>
            <a:r>
              <a:rPr lang="zh-CN" altLang="en-US" dirty="0"/>
              <a:t>或有预发布后缀，则它是不稳定版本，不稳定版本不受兼容性限制，如</a:t>
            </a:r>
            <a:r>
              <a:rPr lang="en-US" altLang="zh-CN" dirty="0"/>
              <a:t>0.2.0</a:t>
            </a:r>
            <a:r>
              <a:rPr lang="zh-CN" altLang="en-US" dirty="0"/>
              <a:t>可能与</a:t>
            </a:r>
            <a:r>
              <a:rPr lang="en-US" altLang="zh-CN" dirty="0"/>
              <a:t>0.1.0</a:t>
            </a:r>
            <a:r>
              <a:rPr lang="zh-CN" altLang="en-US" dirty="0"/>
              <a:t>不兼容，</a:t>
            </a:r>
            <a:r>
              <a:rPr lang="en-US" altLang="zh-CN" dirty="0"/>
              <a:t>1.5.0-beta</a:t>
            </a:r>
            <a:r>
              <a:rPr lang="zh-CN" altLang="en-US" dirty="0"/>
              <a:t>可能与</a:t>
            </a:r>
            <a:r>
              <a:rPr lang="en-US" altLang="zh-CN" dirty="0"/>
              <a:t>1.5.0</a:t>
            </a:r>
            <a:r>
              <a:rPr lang="zh-CN" altLang="en-US" dirty="0"/>
              <a:t>不兼容。</a:t>
            </a:r>
          </a:p>
        </p:txBody>
      </p:sp>
    </p:spTree>
    <p:extLst>
      <p:ext uri="{BB962C8B-B14F-4D97-AF65-F5344CB8AC3E}">
        <p14:creationId xmlns:p14="http://schemas.microsoft.com/office/powerpoint/2010/main" val="852598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3F3F2-DA71-A5A6-ADF2-9ADC1C5F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合法的语义化版本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55D55-E9B6-1127-4FAA-B1E8E98C7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59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v1.2.3”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并不是一个语义化的版本号，把“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v”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去掉才是。</a:t>
            </a:r>
          </a:p>
          <a:p>
            <a:pPr>
              <a:lnSpc>
                <a:spcPct val="100000"/>
              </a:lnSpc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有两个推荐的正则表达式。第一个用于支持按组名称提取的语言（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PCRE[Perl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兼容正则表达式，比如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Perl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、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PHP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和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R]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、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Python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和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）。参见：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https://regex101.com/r/Ly7O1x/3/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3A8DC89-4B63-141E-BE1F-9C055067A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BEA83D-15F7-B3AE-BE34-8CB5F4C904F7}"/>
              </a:ext>
            </a:extLst>
          </p:cNvPr>
          <p:cNvSpPr/>
          <p:nvPr/>
        </p:nvSpPr>
        <p:spPr>
          <a:xfrm>
            <a:off x="901810" y="3074506"/>
            <a:ext cx="10388380" cy="12761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^(?P&lt;major&gt;0|[1-9]\d*)\.(?P&lt;minor&gt;0|[1-9]\d*)\.(?P&lt;patch&gt;0|[1-9]\d*)(?:-(?P&lt;prerelease&gt;(?:0|[1-9]\d*|\d*[a-zA-Z-][0-9a-zA-Z-]*)(?:\.(?:0|[1-9]\d*|\d*[a-zA-Z-][0-9a-zA-Z-]*))*))?(?:\+(?P&lt;buildmetadata&gt;[0-9a-zA-Z-]+(?:\.[0-9a-zA-Z-]+)*))?$ 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0E00AB-408B-1FA3-231B-70A7BF8C53D1}"/>
              </a:ext>
            </a:extLst>
          </p:cNvPr>
          <p:cNvSpPr/>
          <p:nvPr/>
        </p:nvSpPr>
        <p:spPr>
          <a:xfrm>
            <a:off x="901810" y="5245212"/>
            <a:ext cx="10388380" cy="10800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^(0|[1-9]\d*)\.(0|[1-9]\d*)\.(0|[1-9]\d*)(?:-((?:0|[1-9]\d*|\d*[a-zA-Z-][0-9a-zA-Z-]*)(?:\.(?:0|[1-9]\d*|\d*[a-zA-Z-][0-9a-zA-Z-]*))*))?(?:\+([0-9a-zA-Z-]+(?:\.[0-9a-zA-Z-]+)*))?$ 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F730C23-0C72-A941-E30E-090BCC947AD8}"/>
              </a:ext>
            </a:extLst>
          </p:cNvPr>
          <p:cNvSpPr txBox="1">
            <a:spLocks/>
          </p:cNvSpPr>
          <p:nvPr/>
        </p:nvSpPr>
        <p:spPr>
          <a:xfrm>
            <a:off x="838200" y="4496463"/>
            <a:ext cx="10515600" cy="663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800" dirty="0"/>
              <a:t>第二个用于支持按编号提取的语言，主要包括 </a:t>
            </a:r>
            <a:r>
              <a:rPr lang="en-US" altLang="zh-CN" sz="1800" dirty="0"/>
              <a:t>ECMA Script</a:t>
            </a:r>
            <a:r>
              <a:rPr lang="zh-CN" altLang="en-US" sz="1800" dirty="0"/>
              <a:t>（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）、</a:t>
            </a:r>
            <a:r>
              <a:rPr lang="en-US" altLang="zh-CN" sz="1800" dirty="0"/>
              <a:t>PCRE</a:t>
            </a:r>
            <a:r>
              <a:rPr lang="zh-CN" altLang="en-US" sz="1800" dirty="0"/>
              <a:t>（</a:t>
            </a:r>
            <a:r>
              <a:rPr lang="en-US" altLang="zh-CN" sz="1800" dirty="0"/>
              <a:t>Perl </a:t>
            </a:r>
            <a:r>
              <a:rPr lang="zh-CN" altLang="en-US" sz="1800" dirty="0"/>
              <a:t>兼容正则表达式，比如 </a:t>
            </a:r>
            <a:r>
              <a:rPr lang="en-US" altLang="zh-CN" sz="1800" dirty="0"/>
              <a:t>Perl</a:t>
            </a:r>
            <a:r>
              <a:rPr lang="zh-CN" altLang="en-US" sz="1800" dirty="0"/>
              <a:t>、</a:t>
            </a:r>
            <a:r>
              <a:rPr lang="en-US" altLang="zh-CN" sz="1800" dirty="0"/>
              <a:t>PHP </a:t>
            </a:r>
            <a:r>
              <a:rPr lang="zh-CN" altLang="en-US" sz="1800" dirty="0"/>
              <a:t>和 </a:t>
            </a:r>
            <a:r>
              <a:rPr lang="en-US" altLang="zh-CN" sz="1800" dirty="0"/>
              <a:t>R</a:t>
            </a:r>
            <a:r>
              <a:rPr lang="zh-CN" altLang="en-US" sz="1800" dirty="0"/>
              <a:t>）、</a:t>
            </a:r>
            <a:r>
              <a:rPr lang="en-US" altLang="zh-CN" sz="1800" dirty="0"/>
              <a:t>Python </a:t>
            </a:r>
            <a:r>
              <a:rPr lang="zh-CN" altLang="en-US" sz="1800" dirty="0"/>
              <a:t>和 </a:t>
            </a:r>
            <a:r>
              <a:rPr lang="en-US" altLang="zh-CN" sz="1800" dirty="0"/>
              <a:t>Go</a:t>
            </a:r>
            <a:r>
              <a:rPr lang="zh-CN" altLang="en-US" sz="1800" dirty="0"/>
              <a:t>。 参见：</a:t>
            </a:r>
            <a:r>
              <a:rPr lang="en-US" altLang="zh-CN" sz="1800" dirty="0"/>
              <a:t>https://regex101.com/r/vkijKf/1/</a:t>
            </a: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436368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64590-D9D7-23F6-746C-155ECD6F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 module</a:t>
            </a:r>
            <a:r>
              <a:rPr lang="zh-CN" altLang="en-US" dirty="0"/>
              <a:t>版本规范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0FF3B-7D65-70E9-7A3C-BE656B1EB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2827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每个版本以</a:t>
            </a:r>
            <a:r>
              <a:rPr lang="en-US" altLang="zh-CN" dirty="0"/>
              <a:t>v</a:t>
            </a:r>
            <a:r>
              <a:rPr lang="zh-CN" altLang="en-US" dirty="0"/>
              <a:t>开头，后面跟语义版本。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 err="1"/>
              <a:t>vcs</a:t>
            </a:r>
            <a:r>
              <a:rPr lang="zh-CN" altLang="en-US" dirty="0"/>
              <a:t>为</a:t>
            </a:r>
            <a:r>
              <a:rPr lang="en-US" altLang="zh-CN" dirty="0"/>
              <a:t>git</a:t>
            </a:r>
            <a:r>
              <a:rPr lang="zh-CN" altLang="en-US" dirty="0"/>
              <a:t>时，通常情况下模块的版本就是</a:t>
            </a:r>
            <a:r>
              <a:rPr lang="en-US" altLang="zh-CN" dirty="0"/>
              <a:t>git tag</a:t>
            </a:r>
            <a:r>
              <a:rPr lang="zh-CN" altLang="en-US" dirty="0"/>
              <a:t>的版本。</a:t>
            </a:r>
            <a:endParaRPr lang="en-US" altLang="zh-CN" dirty="0"/>
          </a:p>
          <a:p>
            <a:r>
              <a:rPr lang="zh-CN" altLang="en-US" dirty="0"/>
              <a:t>没有语义版本时会生成一个伪版本，例如</a:t>
            </a:r>
            <a:r>
              <a:rPr lang="en-US" altLang="zh-CN" dirty="0"/>
              <a:t>v0.0.0-20180306012644-bacd9c7ef1dd</a:t>
            </a:r>
            <a:r>
              <a:rPr lang="zh-CN" altLang="en-US" dirty="0"/>
              <a:t>，第二部分表示代码生成的时间，第三部分是</a:t>
            </a:r>
            <a:r>
              <a:rPr lang="en-US" altLang="zh-CN" dirty="0"/>
              <a:t>commit</a:t>
            </a:r>
            <a:r>
              <a:rPr lang="zh-CN" altLang="en-US" dirty="0"/>
              <a:t>的前</a:t>
            </a:r>
            <a:r>
              <a:rPr lang="en-US" altLang="zh-CN" dirty="0"/>
              <a:t>12</a:t>
            </a:r>
            <a:r>
              <a:rPr lang="zh-CN" altLang="en-US" dirty="0"/>
              <a:t>个字符。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135C89-7B10-16B3-74FF-60E9FAD48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39" y="3518453"/>
            <a:ext cx="2746942" cy="27746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F551DC-402E-C8D2-BB14-4C986644A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081" y="3518452"/>
            <a:ext cx="2962719" cy="27746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B9DABD-10AF-40D7-0D66-AECAF889B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2257"/>
            <a:ext cx="4784780" cy="14870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5F1E74-4B79-07F2-0DDB-41C040620B8A}"/>
              </a:ext>
            </a:extLst>
          </p:cNvPr>
          <p:cNvSpPr txBox="1"/>
          <p:nvPr/>
        </p:nvSpPr>
        <p:spPr>
          <a:xfrm>
            <a:off x="6647254" y="51943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规范的版本号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DD4B6A-0E67-71D6-F34A-1F4CC1B88AC2}"/>
              </a:ext>
            </a:extLst>
          </p:cNvPr>
          <p:cNvSpPr txBox="1"/>
          <p:nvPr/>
        </p:nvSpPr>
        <p:spPr>
          <a:xfrm>
            <a:off x="9394196" y="516391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不规范的版本号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AF4D3E-8520-6BD9-2D76-5D446A1EF67B}"/>
              </a:ext>
            </a:extLst>
          </p:cNvPr>
          <p:cNvSpPr/>
          <p:nvPr/>
        </p:nvSpPr>
        <p:spPr>
          <a:xfrm>
            <a:off x="4265876" y="5482666"/>
            <a:ext cx="683812" cy="190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8EF3E3-DFEE-738C-8686-E9B1733B654C}"/>
              </a:ext>
            </a:extLst>
          </p:cNvPr>
          <p:cNvSpPr txBox="1"/>
          <p:nvPr/>
        </p:nvSpPr>
        <p:spPr>
          <a:xfrm>
            <a:off x="1613178" y="3653389"/>
            <a:ext cx="261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// indirect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表示间接依赖</a:t>
            </a:r>
          </a:p>
        </p:txBody>
      </p:sp>
    </p:spTree>
    <p:extLst>
      <p:ext uri="{BB962C8B-B14F-4D97-AF65-F5344CB8AC3E}">
        <p14:creationId xmlns:p14="http://schemas.microsoft.com/office/powerpoint/2010/main" val="351651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1683F-E9D0-E356-9767-4EC45A9C6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61251"/>
            <a:ext cx="9144000" cy="797969"/>
          </a:xfrm>
        </p:spPr>
        <p:txBody>
          <a:bodyPr>
            <a:normAutofit/>
          </a:bodyPr>
          <a:lstStyle/>
          <a:p>
            <a:r>
              <a:rPr lang="en-US" altLang="zh-CN" dirty="0"/>
              <a:t>go module</a:t>
            </a:r>
            <a:r>
              <a:rPr lang="zh-CN" altLang="en-US" dirty="0"/>
              <a:t>源码、代理与缓存</a:t>
            </a:r>
          </a:p>
        </p:txBody>
      </p:sp>
    </p:spTree>
    <p:extLst>
      <p:ext uri="{BB962C8B-B14F-4D97-AF65-F5344CB8AC3E}">
        <p14:creationId xmlns:p14="http://schemas.microsoft.com/office/powerpoint/2010/main" val="2834292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5AEBC-973E-DB21-0591-E2C440C5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模块版本兼容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DF03D8-4806-A8EE-05B0-A6B26B24E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70907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主版本为</a:t>
            </a:r>
            <a:r>
              <a:rPr lang="en-US" altLang="zh-CN" sz="2000" dirty="0"/>
              <a:t>2</a:t>
            </a:r>
            <a:r>
              <a:rPr lang="zh-CN" altLang="en-US" sz="2000" dirty="0"/>
              <a:t>或更高版本时，</a:t>
            </a:r>
            <a:r>
              <a:rPr lang="en-US" altLang="zh-CN" sz="2000" dirty="0"/>
              <a:t>go</a:t>
            </a:r>
            <a:r>
              <a:rPr lang="zh-CN" altLang="en-US" sz="2000" dirty="0"/>
              <a:t>模块路径必须带有像</a:t>
            </a:r>
            <a:r>
              <a:rPr lang="en-US" altLang="zh-CN" sz="2000" dirty="0"/>
              <a:t>/v2</a:t>
            </a:r>
            <a:r>
              <a:rPr lang="zh-CN" altLang="en-US" sz="2000" dirty="0"/>
              <a:t>或</a:t>
            </a:r>
            <a:r>
              <a:rPr lang="en-US" altLang="zh-CN" sz="2000" dirty="0"/>
              <a:t>/v3</a:t>
            </a:r>
            <a:r>
              <a:rPr lang="zh-CN" altLang="en-US" sz="2000" dirty="0"/>
              <a:t>这样的主版本后缀，比如</a:t>
            </a:r>
            <a:r>
              <a:rPr lang="en-US" altLang="zh-CN" sz="2000" dirty="0"/>
              <a:t>" github.com/</a:t>
            </a:r>
            <a:r>
              <a:rPr lang="en-US" altLang="zh-CN" sz="2000" dirty="0" err="1"/>
              <a:t>gocolly</a:t>
            </a:r>
            <a:r>
              <a:rPr lang="en-US" altLang="zh-CN" sz="2000" dirty="0"/>
              <a:t>/colly/v2 " </a:t>
            </a:r>
            <a:r>
              <a:rPr lang="zh-CN" altLang="en-US" sz="2000" dirty="0"/>
              <a:t>，</a:t>
            </a:r>
            <a:r>
              <a:rPr lang="en-US" altLang="zh-CN" sz="2000" dirty="0"/>
              <a:t>"github.com/</a:t>
            </a:r>
            <a:r>
              <a:rPr lang="en-US" altLang="zh-CN" sz="2000" dirty="0" err="1"/>
              <a:t>mailru</a:t>
            </a:r>
            <a:r>
              <a:rPr lang="en-US" altLang="zh-CN" sz="2000" dirty="0"/>
              <a:t>/go-</a:t>
            </a:r>
            <a:r>
              <a:rPr lang="en-US" altLang="zh-CN" sz="2000" dirty="0" err="1"/>
              <a:t>clickhouse</a:t>
            </a:r>
            <a:r>
              <a:rPr lang="en-US" altLang="zh-CN" sz="2000" dirty="0"/>
              <a:t>/v2 " </a:t>
            </a:r>
          </a:p>
          <a:p>
            <a:r>
              <a:rPr lang="en-US" altLang="zh-CN" sz="2000" dirty="0"/>
              <a:t>go get</a:t>
            </a:r>
            <a:r>
              <a:rPr lang="zh-CN" altLang="en-US" sz="2000" dirty="0"/>
              <a:t>和</a:t>
            </a:r>
            <a:r>
              <a:rPr lang="en-US" altLang="zh-CN" sz="2000" dirty="0"/>
              <a:t>go install</a:t>
            </a:r>
            <a:r>
              <a:rPr lang="zh-CN" altLang="en-US" sz="2000" dirty="0"/>
              <a:t>可以指定版本号，如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go get github.com/</a:t>
            </a:r>
            <a:r>
              <a:rPr lang="en-US" altLang="zh-CN" sz="2000" dirty="0" err="1"/>
              <a:t>cespare</a:t>
            </a:r>
            <a:r>
              <a:rPr lang="en-US" altLang="zh-CN" sz="2000" dirty="0"/>
              <a:t>/xxhash@v1.1.0</a:t>
            </a:r>
          </a:p>
          <a:p>
            <a:r>
              <a:rPr lang="zh-CN" altLang="en-US" sz="2000" dirty="0"/>
              <a:t>主版本号不同表示不兼容，一个项目里可能同时依赖不同的主版本号，如</a:t>
            </a:r>
            <a:endParaRPr lang="en-US" altLang="zh-CN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8DF584-AE46-6693-CE04-8D4D726E13D1}"/>
              </a:ext>
            </a:extLst>
          </p:cNvPr>
          <p:cNvSpPr/>
          <p:nvPr/>
        </p:nvSpPr>
        <p:spPr>
          <a:xfrm>
            <a:off x="6752184" y="3929124"/>
            <a:ext cx="4504119" cy="2455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main.go</a:t>
            </a:r>
            <a:endParaRPr lang="en-US" altLang="zh-CN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(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"github.com/</a:t>
            </a:r>
            <a:r>
              <a:rPr lang="en-US" altLang="zh-CN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cespare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xxhash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    hashv2 "github.com/</a:t>
            </a:r>
            <a:r>
              <a:rPr lang="en-US" altLang="zh-CN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cespare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xxhash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/v2"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    hashv2.Sum64String("</a:t>
            </a:r>
            <a:r>
              <a: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大乔乔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    xxhash.Sum64String("</a:t>
            </a:r>
            <a:r>
              <a: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大乔乔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375C7E-B8C6-417E-93BF-8D38A1DDFD5C}"/>
              </a:ext>
            </a:extLst>
          </p:cNvPr>
          <p:cNvSpPr/>
          <p:nvPr/>
        </p:nvSpPr>
        <p:spPr>
          <a:xfrm>
            <a:off x="935697" y="5206888"/>
            <a:ext cx="5382582" cy="11779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go.mod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require(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    github.com/</a:t>
            </a:r>
            <a:r>
              <a:rPr lang="en-US" altLang="zh-CN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cespare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xxhash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 v1.1.0   //indirect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    github.com/</a:t>
            </a:r>
            <a:r>
              <a:rPr lang="en-US" altLang="zh-CN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cespare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xxhash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/v2 v2.2.0   //indirect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6BE2D22-9F45-B73C-E376-6091DD7CA7D2}"/>
              </a:ext>
            </a:extLst>
          </p:cNvPr>
          <p:cNvGrpSpPr/>
          <p:nvPr/>
        </p:nvGrpSpPr>
        <p:grpSpPr>
          <a:xfrm>
            <a:off x="1510690" y="3998669"/>
            <a:ext cx="4042260" cy="919059"/>
            <a:chOff x="935697" y="3827968"/>
            <a:chExt cx="4042260" cy="91905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67D547-80C5-6A33-B878-9BA800DBC580}"/>
                </a:ext>
              </a:extLst>
            </p:cNvPr>
            <p:cNvSpPr/>
            <p:nvPr/>
          </p:nvSpPr>
          <p:spPr>
            <a:xfrm>
              <a:off x="935697" y="4114799"/>
              <a:ext cx="890442" cy="3354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module</a:t>
              </a:r>
              <a:endPara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61FEA72-72C3-032C-1A92-A6E5A0DD7656}"/>
                </a:ext>
              </a:extLst>
            </p:cNvPr>
            <p:cNvSpPr/>
            <p:nvPr/>
          </p:nvSpPr>
          <p:spPr>
            <a:xfrm>
              <a:off x="2260044" y="3827968"/>
              <a:ext cx="1142004" cy="3354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module A</a:t>
              </a:r>
              <a:endPara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81B3546-407C-DED0-AA94-711D266AB413}"/>
                </a:ext>
              </a:extLst>
            </p:cNvPr>
            <p:cNvSpPr/>
            <p:nvPr/>
          </p:nvSpPr>
          <p:spPr>
            <a:xfrm>
              <a:off x="2260044" y="4408951"/>
              <a:ext cx="1142004" cy="3354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module B</a:t>
              </a:r>
              <a:endPara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D430EB-624B-53BC-EF6F-07EE9AF1A5C8}"/>
                </a:ext>
              </a:extLst>
            </p:cNvPr>
            <p:cNvSpPr/>
            <p:nvPr/>
          </p:nvSpPr>
          <p:spPr>
            <a:xfrm>
              <a:off x="3835953" y="3827968"/>
              <a:ext cx="1142004" cy="3354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xxhash</a:t>
              </a:r>
              <a:r>
                <a:rPr lang="en-US" altLang="zh-CN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v1</a:t>
              </a:r>
              <a:endPara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3E1479B-B2B1-0DBC-A620-A0205048D3FE}"/>
                </a:ext>
              </a:extLst>
            </p:cNvPr>
            <p:cNvSpPr/>
            <p:nvPr/>
          </p:nvSpPr>
          <p:spPr>
            <a:xfrm>
              <a:off x="3835953" y="4411613"/>
              <a:ext cx="1142004" cy="3354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xxhash</a:t>
              </a:r>
              <a:r>
                <a:rPr lang="en-US" altLang="zh-CN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v2</a:t>
              </a:r>
              <a:endPara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A6D4ADB-5C22-297F-3129-1C9F9020FCCE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 flipV="1">
              <a:off x="1826139" y="3995675"/>
              <a:ext cx="433905" cy="28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1B13BEA-C251-EC5A-EFFA-010BD18D53EF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826139" y="4282506"/>
              <a:ext cx="433905" cy="2941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87835DF-6163-03F4-BEF9-6D3B539BCC46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3402048" y="3995675"/>
              <a:ext cx="4339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DED0E11-F55C-3E47-D58A-CF1E85CDFEC7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3402048" y="4576658"/>
              <a:ext cx="433905" cy="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0084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36706-A914-D7D0-03FD-2CAADF27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模块版本兼容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483CC-8562-1460-6409-4B9387E57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5479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go get -u </a:t>
            </a:r>
            <a:r>
              <a:rPr lang="zh-CN" altLang="en-US" dirty="0"/>
              <a:t>不会更新主版本号，即</a:t>
            </a:r>
            <a:r>
              <a:rPr lang="en-US" altLang="zh-CN" dirty="0"/>
              <a:t>-u</a:t>
            </a:r>
            <a:r>
              <a:rPr lang="zh-CN" altLang="en-US" dirty="0"/>
              <a:t>表示更新到当前主版本号下的最新版本</a:t>
            </a:r>
            <a:endParaRPr lang="en-US" altLang="zh-CN" dirty="0"/>
          </a:p>
          <a:p>
            <a:r>
              <a:rPr lang="zh-CN" altLang="en-US" dirty="0"/>
              <a:t>在使用</a:t>
            </a:r>
            <a:r>
              <a:rPr lang="en-US" altLang="zh-CN" dirty="0"/>
              <a:t>go module</a:t>
            </a:r>
            <a:r>
              <a:rPr lang="zh-CN" altLang="en-US" dirty="0"/>
              <a:t>规范之前，有些第三方库的高版本没有加</a:t>
            </a:r>
            <a:r>
              <a:rPr lang="en-US" altLang="zh-CN" dirty="0"/>
              <a:t>/v2</a:t>
            </a:r>
            <a:r>
              <a:rPr lang="zh-CN" altLang="en-US" dirty="0"/>
              <a:t>或</a:t>
            </a:r>
            <a:r>
              <a:rPr lang="en-US" altLang="zh-CN" dirty="0"/>
              <a:t>/v3</a:t>
            </a:r>
            <a:r>
              <a:rPr lang="zh-CN" altLang="en-US" dirty="0"/>
              <a:t>后缀，此时需要加</a:t>
            </a:r>
            <a:r>
              <a:rPr lang="en-US" altLang="zh-CN" dirty="0"/>
              <a:t>incompatible</a:t>
            </a:r>
            <a:r>
              <a:rPr lang="zh-CN" altLang="en-US" dirty="0"/>
              <a:t>，如</a:t>
            </a:r>
            <a:r>
              <a:rPr lang="en-US" altLang="zh-CN" dirty="0"/>
              <a:t>github.com/go-</a:t>
            </a:r>
            <a:r>
              <a:rPr lang="en-US" altLang="zh-CN" dirty="0" err="1"/>
              <a:t>redis</a:t>
            </a:r>
            <a:r>
              <a:rPr lang="en-US" altLang="zh-CN" dirty="0"/>
              <a:t>/</a:t>
            </a:r>
            <a:r>
              <a:rPr lang="en-US" altLang="zh-CN" dirty="0" err="1"/>
              <a:t>redis</a:t>
            </a:r>
            <a:r>
              <a:rPr lang="en-US" altLang="zh-CN" dirty="0"/>
              <a:t> v6.15.9+incompatible</a:t>
            </a:r>
            <a:r>
              <a:rPr lang="zh-CN" altLang="en-US" dirty="0"/>
              <a:t>路径没有</a:t>
            </a:r>
            <a:r>
              <a:rPr lang="en-US" altLang="zh-CN" dirty="0"/>
              <a:t>/v6</a:t>
            </a:r>
            <a:r>
              <a:rPr lang="zh-CN" altLang="en-US" dirty="0"/>
              <a:t>后缀</a:t>
            </a:r>
            <a:endParaRPr lang="en-US" altLang="zh-CN" dirty="0"/>
          </a:p>
          <a:p>
            <a:r>
              <a:rPr lang="zh-CN" altLang="en-US" dirty="0"/>
              <a:t>主版本后缀不允许有 </a:t>
            </a:r>
            <a:r>
              <a:rPr lang="en-US" altLang="zh-CN" dirty="0"/>
              <a:t>/v0 </a:t>
            </a:r>
            <a:r>
              <a:rPr lang="zh-CN" altLang="en-US" dirty="0"/>
              <a:t>或 </a:t>
            </a:r>
            <a:r>
              <a:rPr lang="en-US" altLang="zh-CN" dirty="0"/>
              <a:t>/v1 </a:t>
            </a:r>
            <a:r>
              <a:rPr lang="zh-CN" altLang="en-US" dirty="0"/>
              <a:t>出现。作为特殊情况，即使在 </a:t>
            </a:r>
            <a:r>
              <a:rPr lang="en-US" altLang="zh-CN" dirty="0"/>
              <a:t>v0 </a:t>
            </a:r>
            <a:r>
              <a:rPr lang="zh-CN" altLang="en-US" dirty="0"/>
              <a:t>和 </a:t>
            </a:r>
            <a:r>
              <a:rPr lang="en-US" altLang="zh-CN" dirty="0"/>
              <a:t>v1</a:t>
            </a:r>
            <a:r>
              <a:rPr lang="zh-CN" altLang="en-US" dirty="0"/>
              <a:t>，以 </a:t>
            </a:r>
            <a:r>
              <a:rPr lang="en-US" altLang="zh-CN" dirty="0"/>
              <a:t>gopkg.in/ </a:t>
            </a:r>
            <a:r>
              <a:rPr lang="zh-CN" altLang="en-US" dirty="0"/>
              <a:t>开头的模块路径必须始终具有主版本后缀。后缀必须以点开头，而不是斜杠，例如</a:t>
            </a:r>
            <a:r>
              <a:rPr lang="en-US" altLang="zh-CN" dirty="0"/>
              <a:t>gopkg.in/check.v1</a:t>
            </a:r>
            <a:r>
              <a:rPr lang="zh-CN" altLang="en-US" dirty="0"/>
              <a:t>，</a:t>
            </a:r>
            <a:r>
              <a:rPr lang="en-US" altLang="zh-CN" dirty="0"/>
              <a:t>gopkg.in/yaml.v3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7EEB33-65BD-3264-7CA5-2C4E5ECCA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63" y="3975735"/>
            <a:ext cx="5292073" cy="244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0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499D3-CF25-C9B5-5F38-5E746BDF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 module</a:t>
            </a:r>
            <a:r>
              <a:rPr lang="zh-CN" altLang="en-US" dirty="0"/>
              <a:t>名称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C73B5-DB3D-8DBB-EDA6-DA112313E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327197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模块</a:t>
            </a:r>
            <a:r>
              <a:rPr lang="en-US" altLang="zh-CN" dirty="0"/>
              <a:t>(module)</a:t>
            </a:r>
            <a:r>
              <a:rPr lang="zh-CN" altLang="en-US" dirty="0"/>
              <a:t>由模块路径标识，模块路径就是模块的规范名称，如</a:t>
            </a:r>
            <a:r>
              <a:rPr lang="en-US" altLang="zh-CN" dirty="0"/>
              <a:t>github.com/</a:t>
            </a:r>
            <a:r>
              <a:rPr lang="en-US" altLang="zh-CN" dirty="0" err="1"/>
              <a:t>bytedance</a:t>
            </a:r>
            <a:r>
              <a:rPr lang="en-US" altLang="zh-CN" dirty="0"/>
              <a:t>/sonic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F76212"/>
                </a:solidFill>
              </a:rPr>
              <a:t>很多时候</a:t>
            </a:r>
            <a:r>
              <a:rPr lang="zh-CN" altLang="en-US" dirty="0"/>
              <a:t>，模块名称加上</a:t>
            </a:r>
            <a:r>
              <a:rPr lang="en-US" altLang="zh-CN" dirty="0"/>
              <a:t>https://</a:t>
            </a:r>
            <a:r>
              <a:rPr lang="zh-CN" altLang="en-US" dirty="0"/>
              <a:t>前缀就是源码仓库的地址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模块名称在</a:t>
            </a:r>
            <a:r>
              <a:rPr lang="en-US" altLang="zh-CN" dirty="0"/>
              <a:t>go.mod</a:t>
            </a:r>
            <a:r>
              <a:rPr lang="zh-CN" altLang="en-US" dirty="0"/>
              <a:t>文件里，最初由</a:t>
            </a:r>
            <a:r>
              <a:rPr lang="en-US" altLang="zh-CN" dirty="0"/>
              <a:t>go mod </a:t>
            </a:r>
            <a:r>
              <a:rPr lang="en-US" altLang="zh-CN" dirty="0" err="1"/>
              <a:t>init</a:t>
            </a:r>
            <a:r>
              <a:rPr lang="en-US" altLang="zh-CN" dirty="0"/>
              <a:t> ${</a:t>
            </a:r>
            <a:r>
              <a:rPr lang="en-US" altLang="zh-CN" dirty="0" err="1"/>
              <a:t>module_name</a:t>
            </a:r>
            <a:r>
              <a:rPr lang="en-US" altLang="zh-CN" dirty="0"/>
              <a:t>}</a:t>
            </a:r>
            <a:r>
              <a:rPr lang="zh-CN" altLang="en-US" dirty="0"/>
              <a:t>命令指定，也可以手动修改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607AE18-ED07-7858-C40C-FA86A4B92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20" y="1908032"/>
            <a:ext cx="4901980" cy="279012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ACB65D6-E974-A72E-7582-671CB80B414F}"/>
              </a:ext>
            </a:extLst>
          </p:cNvPr>
          <p:cNvSpPr txBox="1">
            <a:spLocks/>
          </p:cNvSpPr>
          <p:nvPr/>
        </p:nvSpPr>
        <p:spPr>
          <a:xfrm>
            <a:off x="838199" y="5030009"/>
            <a:ext cx="10631558" cy="1088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600" dirty="0"/>
              <a:t>模块名称中可以包含子目录，如</a:t>
            </a:r>
            <a:r>
              <a:rPr lang="en-US" altLang="zh-CN" sz="2600" dirty="0"/>
              <a:t>go get gorm.io/gorm/logger</a:t>
            </a:r>
            <a:r>
              <a:rPr lang="zh-CN" altLang="en-US" sz="2600" dirty="0"/>
              <a:t>中</a:t>
            </a:r>
            <a:r>
              <a:rPr lang="en-US" altLang="zh-CN" sz="2600" dirty="0"/>
              <a:t>logger</a:t>
            </a:r>
            <a:r>
              <a:rPr lang="zh-CN" altLang="en-US" sz="2600" dirty="0"/>
              <a:t>是子目录，即</a:t>
            </a:r>
            <a:r>
              <a:rPr lang="en-US" altLang="zh-CN" sz="2600" dirty="0"/>
              <a:t>package</a:t>
            </a:r>
            <a:r>
              <a:rPr lang="zh-CN" altLang="en-US" sz="2600" dirty="0"/>
              <a:t>的路径（不是</a:t>
            </a:r>
            <a:r>
              <a:rPr lang="en-US" altLang="zh-CN" sz="2600" dirty="0"/>
              <a:t>package</a:t>
            </a:r>
            <a:r>
              <a:rPr lang="zh-CN" altLang="en-US" sz="2600" dirty="0"/>
              <a:t>的名称）</a:t>
            </a:r>
            <a:r>
              <a:rPr lang="en-US" altLang="zh-CN" sz="2600" dirty="0"/>
              <a:t> 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417499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1654E-059C-27B2-CD5A-C6A56072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模块名不是源码仓库地址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49A360-81C2-5358-88B5-FBDF9564F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4775421" cy="282584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9E55E6-359B-56DB-DB13-8B8A3DFC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76" y="1690688"/>
            <a:ext cx="5399739" cy="3274902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F18DF22-F6AD-AA89-6A2E-7897B2921838}"/>
              </a:ext>
            </a:extLst>
          </p:cNvPr>
          <p:cNvSpPr txBox="1">
            <a:spLocks/>
          </p:cNvSpPr>
          <p:nvPr/>
        </p:nvSpPr>
        <p:spPr>
          <a:xfrm>
            <a:off x="838199" y="5200964"/>
            <a:ext cx="10631558" cy="1088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当执行</a:t>
            </a:r>
            <a:r>
              <a:rPr lang="en-US" altLang="zh-CN" sz="2000" dirty="0"/>
              <a:t>go get k8s.io/</a:t>
            </a:r>
            <a:r>
              <a:rPr lang="en-US" altLang="zh-CN" sz="2000" dirty="0" err="1"/>
              <a:t>kube-openapi</a:t>
            </a:r>
            <a:r>
              <a:rPr lang="zh-CN" altLang="en-US" sz="2000" dirty="0"/>
              <a:t>时会先向</a:t>
            </a:r>
            <a:r>
              <a:rPr lang="en-US" altLang="zh-CN" sz="2000" dirty="0"/>
              <a:t>https://k8s.io/kube-openapi?go-get=1</a:t>
            </a:r>
            <a:r>
              <a:rPr lang="zh-CN" altLang="en-US" sz="2000" dirty="0"/>
              <a:t>发送一个</a:t>
            </a:r>
            <a:r>
              <a:rPr lang="en-US" altLang="zh-CN" sz="2000" dirty="0"/>
              <a:t>GET</a:t>
            </a:r>
            <a:r>
              <a:rPr lang="zh-CN" altLang="en-US" sz="2000" dirty="0"/>
              <a:t>请求，</a:t>
            </a:r>
            <a:r>
              <a:rPr lang="en-US" altLang="zh-CN" sz="2000" dirty="0"/>
              <a:t>response</a:t>
            </a:r>
            <a:r>
              <a:rPr lang="zh-CN" altLang="en-US" sz="2000" dirty="0"/>
              <a:t>里有个</a:t>
            </a:r>
            <a:r>
              <a:rPr lang="en-US" altLang="zh-CN" sz="2000" dirty="0"/>
              <a:t>name= "go-import"</a:t>
            </a:r>
            <a:r>
              <a:rPr lang="zh-CN" altLang="en-US" sz="2000" dirty="0"/>
              <a:t>的</a:t>
            </a:r>
            <a:r>
              <a:rPr lang="en-US" altLang="zh-CN" sz="2000" dirty="0"/>
              <a:t>meta</a:t>
            </a:r>
            <a:r>
              <a:rPr lang="zh-CN" altLang="en-US" sz="2000" dirty="0"/>
              <a:t>标签，对应的</a:t>
            </a:r>
            <a:r>
              <a:rPr lang="en-US" altLang="zh-CN" sz="2000" dirty="0"/>
              <a:t>content</a:t>
            </a:r>
            <a:r>
              <a:rPr lang="zh-CN" altLang="en-US" sz="2000" dirty="0"/>
              <a:t>由三部分构成：模块名称，版本控制工具</a:t>
            </a:r>
            <a:r>
              <a:rPr lang="en-US" altLang="zh-CN" sz="2000" dirty="0"/>
              <a:t>(git/</a:t>
            </a:r>
            <a:r>
              <a:rPr lang="en-US" altLang="zh-CN" sz="2000" dirty="0" err="1"/>
              <a:t>svn</a:t>
            </a:r>
            <a:r>
              <a:rPr lang="zh-CN" altLang="en-US" sz="2000" dirty="0"/>
              <a:t>等</a:t>
            </a:r>
            <a:r>
              <a:rPr lang="en-US" altLang="zh-CN" sz="2000" dirty="0"/>
              <a:t>)</a:t>
            </a:r>
            <a:r>
              <a:rPr lang="zh-CN" altLang="en-US" sz="2000" dirty="0"/>
              <a:t>，源码仓库地址。然后通过</a:t>
            </a:r>
            <a:r>
              <a:rPr lang="en-US" altLang="zh-CN" sz="2000" dirty="0"/>
              <a:t>git clone</a:t>
            </a:r>
            <a:r>
              <a:rPr lang="zh-CN" altLang="en-US" sz="2000" dirty="0"/>
              <a:t>去下载源码</a:t>
            </a:r>
          </a:p>
        </p:txBody>
      </p:sp>
    </p:spTree>
    <p:extLst>
      <p:ext uri="{BB962C8B-B14F-4D97-AF65-F5344CB8AC3E}">
        <p14:creationId xmlns:p14="http://schemas.microsoft.com/office/powerpoint/2010/main" val="61896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3A43F-3DAC-3DFA-7AC3-1EF23195C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 get</a:t>
            </a:r>
            <a:r>
              <a:rPr lang="zh-CN" altLang="en-US" dirty="0"/>
              <a:t>子模块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B132E-6AA0-32AE-A312-ACB6CAB0F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848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go get </a:t>
            </a:r>
            <a:r>
              <a:rPr lang="en-US" altLang="zh-CN" sz="2800" dirty="0"/>
              <a:t>gorm.io/gorm/logger</a:t>
            </a:r>
            <a:r>
              <a:rPr lang="zh-CN" altLang="en-US" sz="2800" dirty="0"/>
              <a:t>会：</a:t>
            </a:r>
            <a:endParaRPr lang="en-US" altLang="zh-CN" sz="28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先发送</a:t>
            </a:r>
            <a:r>
              <a:rPr lang="en-US" altLang="zh-CN" dirty="0"/>
              <a:t>GET</a:t>
            </a:r>
            <a:r>
              <a:rPr lang="zh-CN" altLang="en-US" dirty="0"/>
              <a:t>请求</a:t>
            </a:r>
            <a:r>
              <a:rPr lang="en-US" altLang="zh-CN" dirty="0"/>
              <a:t>https://</a:t>
            </a:r>
            <a:r>
              <a:rPr lang="en-US" altLang="zh-CN" sz="2400" dirty="0"/>
              <a:t> gorm.io/gorm/</a:t>
            </a:r>
            <a:r>
              <a:rPr lang="en-US" altLang="zh-CN" sz="2400" dirty="0" err="1"/>
              <a:t>logger?go-get</a:t>
            </a:r>
            <a:r>
              <a:rPr lang="en-US" altLang="zh-CN" sz="2400" dirty="0"/>
              <a:t>=1</a:t>
            </a:r>
            <a:r>
              <a:rPr lang="zh-CN" altLang="en-US" dirty="0"/>
              <a:t>，查不到源码地址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再回溯一级目录，请求</a:t>
            </a:r>
            <a:r>
              <a:rPr lang="en-US" altLang="zh-CN" dirty="0"/>
              <a:t>https://</a:t>
            </a:r>
            <a:r>
              <a:rPr lang="en-US" altLang="zh-CN" sz="2400" dirty="0"/>
              <a:t> gorm.io/</a:t>
            </a:r>
            <a:r>
              <a:rPr lang="en-US" altLang="zh-CN" sz="2400" dirty="0" err="1"/>
              <a:t>gorm?go-get</a:t>
            </a:r>
            <a:r>
              <a:rPr lang="en-US" altLang="zh-CN" sz="2400" dirty="0"/>
              <a:t>=1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8AF574-165B-1C52-229F-DF7919BE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09283"/>
            <a:ext cx="4963241" cy="2617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F644B6-0D17-FEBD-005A-FB3B906EB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709283"/>
            <a:ext cx="5107388" cy="261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E2F12-E4B8-C84E-1375-08C13596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go-get=1</a:t>
            </a:r>
            <a:r>
              <a:rPr lang="zh-CN" altLang="en-US" sz="4400" dirty="0"/>
              <a:t>请求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7F1ADC-5549-7B60-EFB2-34A0B40E3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8" y="1586038"/>
            <a:ext cx="4880054" cy="24127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C4CF34-D9D8-CD4D-528B-B5B9C1886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46" y="1525425"/>
            <a:ext cx="4695246" cy="2468442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7C52482-838D-B783-1982-8058D814D3E0}"/>
              </a:ext>
            </a:extLst>
          </p:cNvPr>
          <p:cNvSpPr txBox="1">
            <a:spLocks/>
          </p:cNvSpPr>
          <p:nvPr/>
        </p:nvSpPr>
        <p:spPr>
          <a:xfrm>
            <a:off x="838199" y="4147411"/>
            <a:ext cx="10631558" cy="2345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当执行</a:t>
            </a:r>
            <a:r>
              <a:rPr lang="en-US" altLang="zh-CN" sz="2000" dirty="0"/>
              <a:t>go get gitlab.dqq.com/</a:t>
            </a:r>
            <a:r>
              <a:rPr lang="en-US" altLang="zh-CN" sz="2000" dirty="0" err="1"/>
              <a:t>repo.git</a:t>
            </a:r>
            <a:r>
              <a:rPr lang="zh-CN" altLang="en-US" sz="2000" dirty="0"/>
              <a:t>时会直接克隆</a:t>
            </a:r>
            <a:r>
              <a:rPr lang="en-US" altLang="zh-CN" sz="2000" dirty="0"/>
              <a:t>https:// gitlab.dqq.com/</a:t>
            </a:r>
            <a:r>
              <a:rPr lang="en-US" altLang="zh-CN" sz="2000" dirty="0" err="1"/>
              <a:t>repo.git</a:t>
            </a:r>
            <a:r>
              <a:rPr lang="zh-CN" altLang="en-US" sz="2000" dirty="0"/>
              <a:t>，而无需先发送</a:t>
            </a:r>
            <a:r>
              <a:rPr lang="en-US" altLang="zh-CN" sz="2000" dirty="0"/>
              <a:t>go-get=1</a:t>
            </a:r>
            <a:r>
              <a:rPr lang="zh-CN" altLang="en-US" sz="2000" dirty="0"/>
              <a:t>请求</a:t>
            </a:r>
            <a:endParaRPr lang="en-US" altLang="zh-CN" sz="2000" dirty="0"/>
          </a:p>
          <a:p>
            <a:r>
              <a:rPr lang="zh-CN" altLang="en-US" sz="2000" dirty="0"/>
              <a:t>改变</a:t>
            </a:r>
            <a:r>
              <a:rPr lang="en-US" altLang="zh-CN" sz="2000" dirty="0"/>
              <a:t>VCS(</a:t>
            </a:r>
            <a:r>
              <a:rPr lang="zh-CN" altLang="en-US" sz="2000" dirty="0"/>
              <a:t>版本控制系统</a:t>
            </a:r>
            <a:r>
              <a:rPr lang="en-US" altLang="zh-CN" sz="2000" dirty="0"/>
              <a:t>)</a:t>
            </a:r>
            <a:r>
              <a:rPr lang="zh-CN" altLang="en-US" sz="2000" dirty="0"/>
              <a:t>的拉取行为，比如使用</a:t>
            </a:r>
            <a:r>
              <a:rPr lang="en-US" altLang="zh-CN" sz="2000" dirty="0"/>
              <a:t>git</a:t>
            </a:r>
            <a:r>
              <a:rPr lang="zh-CN" altLang="en-US" sz="2000" dirty="0"/>
              <a:t>时就在</a:t>
            </a:r>
            <a:r>
              <a:rPr lang="en-US" altLang="zh-CN" sz="2000" dirty="0"/>
              <a:t>$HOME/.</a:t>
            </a:r>
            <a:r>
              <a:rPr lang="en-US" altLang="zh-CN" sz="2000" dirty="0" err="1"/>
              <a:t>gitconfig</a:t>
            </a:r>
            <a:r>
              <a:rPr lang="zh-CN" altLang="en-US" sz="2000" dirty="0"/>
              <a:t>文件中追加：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1600" dirty="0"/>
              <a:t>[</a:t>
            </a:r>
            <a:r>
              <a:rPr lang="en-US" altLang="zh-CN" sz="1600" dirty="0" err="1"/>
              <a:t>url</a:t>
            </a:r>
            <a:r>
              <a:rPr lang="en-US" altLang="zh-CN" sz="1600" dirty="0"/>
              <a:t> " ssh://git@ gitlab.dqq.com/ "]</a:t>
            </a:r>
          </a:p>
          <a:p>
            <a:pPr marL="914400" lvl="2" indent="0">
              <a:buNone/>
            </a:pPr>
            <a:r>
              <a:rPr lang="en-US" altLang="zh-CN" sz="1600" dirty="0" err="1"/>
              <a:t>insteadOf</a:t>
            </a:r>
            <a:r>
              <a:rPr lang="en-US" altLang="zh-CN" sz="1600" dirty="0"/>
              <a:t> = https:// gitlab.dqq.com</a:t>
            </a:r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通过上传公钥解决权限问题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4475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51ACD-C4A5-2B7B-9C86-64B1F9B1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GOPROXY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211BE-7EE7-F311-56E3-277981B9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互联网上的源码仓库除了</a:t>
            </a:r>
            <a:r>
              <a:rPr lang="en-US" altLang="zh-CN" dirty="0" err="1"/>
              <a:t>github</a:t>
            </a:r>
            <a:r>
              <a:rPr lang="zh-CN" altLang="en-US" dirty="0"/>
              <a:t>还有很多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go.googlesource.com)</a:t>
            </a:r>
            <a:r>
              <a:rPr lang="zh-CN" altLang="en-US" dirty="0"/>
              <a:t>，不计其数。在各种不同的网络环境下，如何保证下载速度？如何保证源码的安全性和完整性？</a:t>
            </a:r>
            <a:endParaRPr lang="en-US" altLang="zh-CN" dirty="0"/>
          </a:p>
          <a:p>
            <a:r>
              <a:rPr lang="zh-CN" altLang="en-US" dirty="0"/>
              <a:t>默认情况下，</a:t>
            </a:r>
            <a:r>
              <a:rPr lang="en-US" altLang="zh-CN" dirty="0"/>
              <a:t>go get</a:t>
            </a:r>
            <a:r>
              <a:rPr lang="zh-CN" altLang="en-US" dirty="0"/>
              <a:t>并不是直接去源码仓库上下载代码，而是通过代理</a:t>
            </a:r>
            <a:r>
              <a:rPr lang="en-US" altLang="zh-CN" dirty="0"/>
              <a:t>https://proxy.golang.org</a:t>
            </a:r>
            <a:r>
              <a:rPr lang="zh-CN" altLang="en-US" dirty="0"/>
              <a:t>（由谷歌维护）去下载。代理对源码镜像进行了缓存，并提供</a:t>
            </a:r>
            <a:r>
              <a:rPr lang="en-US" altLang="zh-CN" dirty="0"/>
              <a:t>CDN</a:t>
            </a:r>
            <a:r>
              <a:rPr lang="zh-CN" altLang="en-US" dirty="0"/>
              <a:t>加速。</a:t>
            </a:r>
            <a:endParaRPr lang="en-US" altLang="zh-CN" dirty="0"/>
          </a:p>
          <a:p>
            <a:r>
              <a:rPr lang="zh-CN" altLang="en-US" dirty="0"/>
              <a:t>源码更新几分钟后代理中的镜像可能才会更新，有一定延迟。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465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92EE-18F9-42B2-5DB0-6A0C41BB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GOPROXY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31A83-D14E-FE44-E0A3-B49E706FD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6476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https://proxy.golang.org</a:t>
            </a:r>
            <a:r>
              <a:rPr lang="zh-CN" altLang="en-US" dirty="0"/>
              <a:t>是默认的</a:t>
            </a:r>
            <a:r>
              <a:rPr lang="en-US" altLang="zh-CN" dirty="0"/>
              <a:t>go get</a:t>
            </a:r>
            <a:r>
              <a:rPr lang="zh-CN" altLang="en-US" dirty="0"/>
              <a:t>代理，国内也有很多代理，最常用的就是</a:t>
            </a:r>
            <a:r>
              <a:rPr lang="en-US" altLang="zh-CN" dirty="0"/>
              <a:t>https://goproxy.cn</a:t>
            </a:r>
            <a:r>
              <a:rPr lang="zh-CN" altLang="en-US" dirty="0"/>
              <a:t>和</a:t>
            </a:r>
            <a:r>
              <a:rPr lang="en-US" altLang="zh-CN" dirty="0"/>
              <a:t>https://goproxy.io</a:t>
            </a:r>
          </a:p>
          <a:p>
            <a:r>
              <a:rPr lang="zh-CN" altLang="en-US" dirty="0"/>
              <a:t>自定义代理 </a:t>
            </a:r>
            <a:r>
              <a:rPr lang="en-US" altLang="zh-CN" dirty="0"/>
              <a:t>go env –w GOPROXY=https://goproxy.io</a:t>
            </a:r>
            <a:r>
              <a:rPr lang="zh-CN" altLang="en-US" dirty="0"/>
              <a:t>，或者直接设置环境变量</a:t>
            </a:r>
            <a:endParaRPr lang="en-US" altLang="zh-CN" dirty="0"/>
          </a:p>
          <a:p>
            <a:r>
              <a:rPr lang="en-US" altLang="zh-CN" dirty="0"/>
              <a:t>go env –w</a:t>
            </a:r>
            <a:r>
              <a:rPr lang="zh-CN" altLang="en-US" dirty="0"/>
              <a:t>不会写入环境变量，如果跟现有环境变量冲突则以环境变量为准</a:t>
            </a:r>
            <a:endParaRPr lang="en-US" altLang="zh-CN" dirty="0"/>
          </a:p>
          <a:p>
            <a:r>
              <a:rPr lang="en-US" altLang="zh-CN" dirty="0"/>
              <a:t>https://pkg.go.dev</a:t>
            </a:r>
            <a:r>
              <a:rPr lang="zh-CN" altLang="en-US" dirty="0"/>
              <a:t>周期性地监听</a:t>
            </a:r>
            <a:r>
              <a:rPr lang="en-US" altLang="zh-CN" dirty="0"/>
              <a:t>proxy.golang.org</a:t>
            </a:r>
            <a:r>
              <a:rPr lang="zh-CN" altLang="en-US" dirty="0"/>
              <a:t>上的模块索引，提供</a:t>
            </a:r>
            <a:r>
              <a:rPr lang="en-US" altLang="zh-CN" dirty="0"/>
              <a:t>go</a:t>
            </a:r>
            <a:r>
              <a:rPr lang="zh-CN" altLang="en-US" dirty="0"/>
              <a:t>模块和包的检索服务。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81F0F3-FE36-56FA-F09A-D28652DE8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58" y="5069617"/>
            <a:ext cx="4885415" cy="10597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DCEDC3-A8B8-E0C4-0D85-A58B87695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87" y="5069617"/>
            <a:ext cx="5136543" cy="10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3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76E5C-5336-49C6-4C3B-4A086C63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模块缓存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7EC6D7-4AAD-E400-3245-0214A498D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599" cy="163716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下载的模块会保存到环境变量</a:t>
            </a:r>
            <a:r>
              <a:rPr lang="en-US" altLang="zh-CN" dirty="0"/>
              <a:t>GOMODCACHE</a:t>
            </a:r>
            <a:r>
              <a:rPr lang="zh-CN" altLang="en-US" dirty="0"/>
              <a:t>指定的目录下，为所有</a:t>
            </a:r>
            <a:r>
              <a:rPr lang="en-US" altLang="zh-CN" dirty="0"/>
              <a:t>go</a:t>
            </a:r>
            <a:r>
              <a:rPr lang="zh-CN" altLang="en-US" dirty="0"/>
              <a:t>项目公用</a:t>
            </a:r>
            <a:endParaRPr lang="en-US" altLang="zh-CN" dirty="0"/>
          </a:p>
          <a:p>
            <a:r>
              <a:rPr lang="en-US" altLang="zh-CN" dirty="0"/>
              <a:t>GOMODCACHE</a:t>
            </a:r>
            <a:r>
              <a:rPr lang="zh-CN" altLang="en-US" dirty="0"/>
              <a:t>的默认值为</a:t>
            </a:r>
            <a:r>
              <a:rPr lang="en-US" altLang="zh-CN" dirty="0"/>
              <a:t>$GOPATH/pkg/mod</a:t>
            </a:r>
            <a:r>
              <a:rPr lang="zh-CN" altLang="en-US" dirty="0"/>
              <a:t>，也可以手动修改它</a:t>
            </a:r>
            <a:endParaRPr lang="en-US" altLang="zh-CN" dirty="0"/>
          </a:p>
          <a:p>
            <a:r>
              <a:rPr lang="zh-CN" altLang="en-US" dirty="0"/>
              <a:t>模块路径和版本中的大写字母用感叹号转义，以避免在不区分大小写的文件系统中发生冲突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F981F4-2A51-CCD2-A655-942646705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33" y="3429000"/>
            <a:ext cx="5639534" cy="29881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51DC90F-9003-45C2-7740-3A65839E66B8}"/>
              </a:ext>
            </a:extLst>
          </p:cNvPr>
          <p:cNvSpPr/>
          <p:nvPr/>
        </p:nvSpPr>
        <p:spPr>
          <a:xfrm>
            <a:off x="3959750" y="3462794"/>
            <a:ext cx="3001617" cy="270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79C1A2-3025-33A3-B228-A3E5E818490A}"/>
              </a:ext>
            </a:extLst>
          </p:cNvPr>
          <p:cNvSpPr txBox="1"/>
          <p:nvPr/>
        </p:nvSpPr>
        <p:spPr>
          <a:xfrm>
            <a:off x="4925796" y="371942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GOPATH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27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大乔乔教育.potx" id="{965AA809-7327-46D6-A478-869C60721E1A}" vid="{161C80D1-EE23-4FDC-A73D-9C9CA00592A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大乔乔教育</Template>
  <TotalTime>1236</TotalTime>
  <Words>2178</Words>
  <Application>Microsoft Office PowerPoint</Application>
  <PresentationFormat>宽屏</PresentationFormat>
  <Paragraphs>125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思源黑体 CN Normal</vt:lpstr>
      <vt:lpstr>Arial</vt:lpstr>
      <vt:lpstr>Consolas</vt:lpstr>
      <vt:lpstr>Helvetica</vt:lpstr>
      <vt:lpstr>等线</vt:lpstr>
      <vt:lpstr>思源黑体 CN Medium</vt:lpstr>
      <vt:lpstr>Google Sans</vt:lpstr>
      <vt:lpstr>Office 主题​​</vt:lpstr>
      <vt:lpstr>PowerPoint 演示文稿</vt:lpstr>
      <vt:lpstr>go module源码、代理与缓存</vt:lpstr>
      <vt:lpstr>go module名称</vt:lpstr>
      <vt:lpstr>模块名不是源码仓库地址</vt:lpstr>
      <vt:lpstr>go get子模块</vt:lpstr>
      <vt:lpstr>go-get=1请求</vt:lpstr>
      <vt:lpstr>GOPROXY</vt:lpstr>
      <vt:lpstr>GOPROXY</vt:lpstr>
      <vt:lpstr>模块缓存</vt:lpstr>
      <vt:lpstr>GOSUMDB</vt:lpstr>
      <vt:lpstr>使用私有go module</vt:lpstr>
      <vt:lpstr>用gitlab搭建私有代码仓库</vt:lpstr>
      <vt:lpstr>开发私有模块</vt:lpstr>
      <vt:lpstr>GOPROXY=direct</vt:lpstr>
      <vt:lpstr>部署私有GOPROXY</vt:lpstr>
      <vt:lpstr>模块版本控制</vt:lpstr>
      <vt:lpstr>语义化版本控制规范</vt:lpstr>
      <vt:lpstr>合法的语义化版本</vt:lpstr>
      <vt:lpstr>go module版本规范</vt:lpstr>
      <vt:lpstr>模块版本兼容</vt:lpstr>
      <vt:lpstr>模块版本兼容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朝阳 张</dc:creator>
  <cp:lastModifiedBy>朝阳 张</cp:lastModifiedBy>
  <cp:revision>21</cp:revision>
  <dcterms:created xsi:type="dcterms:W3CDTF">2023-12-02T22:54:03Z</dcterms:created>
  <dcterms:modified xsi:type="dcterms:W3CDTF">2024-01-24T09:01:21Z</dcterms:modified>
</cp:coreProperties>
</file>